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29"/>
  </p:handoutMasterIdLst>
  <p:sldIdLst>
    <p:sldId id="263" r:id="rId2"/>
    <p:sldId id="264" r:id="rId3"/>
    <p:sldId id="270" r:id="rId4"/>
    <p:sldId id="265" r:id="rId5"/>
    <p:sldId id="271" r:id="rId6"/>
    <p:sldId id="266" r:id="rId7"/>
    <p:sldId id="269" r:id="rId8"/>
    <p:sldId id="267" r:id="rId9"/>
    <p:sldId id="268" r:id="rId10"/>
    <p:sldId id="272" r:id="rId11"/>
    <p:sldId id="284" r:id="rId12"/>
    <p:sldId id="273" r:id="rId13"/>
    <p:sldId id="275" r:id="rId14"/>
    <p:sldId id="274" r:id="rId15"/>
    <p:sldId id="276" r:id="rId16"/>
    <p:sldId id="277" r:id="rId17"/>
    <p:sldId id="278" r:id="rId18"/>
    <p:sldId id="279" r:id="rId19"/>
    <p:sldId id="280" r:id="rId20"/>
    <p:sldId id="282" r:id="rId21"/>
    <p:sldId id="281" r:id="rId22"/>
    <p:sldId id="283" r:id="rId23"/>
    <p:sldId id="285" r:id="rId24"/>
    <p:sldId id="286" r:id="rId25"/>
    <p:sldId id="289" r:id="rId26"/>
    <p:sldId id="287" r:id="rId27"/>
    <p:sldId id="288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367" autoAdjust="0"/>
  </p:normalViewPr>
  <p:slideViewPr>
    <p:cSldViewPr snapToGrid="0" snapToObjects="1">
      <p:cViewPr varScale="1">
        <p:scale>
          <a:sx n="72" d="100"/>
          <a:sy n="72" d="100"/>
        </p:scale>
        <p:origin x="-10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DADF7-FB0B-D54B-B9E0-FD093BF81871}" type="datetimeFigureOut">
              <a:rPr lang="en-US" smtClean="0"/>
              <a:t>2/12/14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7F2C2-F75B-C940-BDAB-4FF318678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01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297DA44-26E5-6D43-90D7-57141E2D543D}" type="datetimeFigureOut">
              <a:rPr lang="en-US" smtClean="0"/>
              <a:t>2/12/14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27D5255-5961-FD40-B3E8-6A0DE117AEA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DA44-26E5-6D43-90D7-57141E2D543D}" type="datetimeFigureOut">
              <a:rPr lang="en-US" smtClean="0"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5255-5961-FD40-B3E8-6A0DE117A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DA44-26E5-6D43-90D7-57141E2D543D}" type="datetimeFigureOut">
              <a:rPr lang="en-US" smtClean="0"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5255-5961-FD40-B3E8-6A0DE117A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DA44-26E5-6D43-90D7-57141E2D543D}" type="datetimeFigureOut">
              <a:rPr lang="en-US" smtClean="0"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5255-5961-FD40-B3E8-6A0DE117A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DA44-26E5-6D43-90D7-57141E2D543D}" type="datetimeFigureOut">
              <a:rPr lang="en-US" smtClean="0"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5255-5961-FD40-B3E8-6A0DE117A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DA44-26E5-6D43-90D7-57141E2D543D}" type="datetimeFigureOut">
              <a:rPr lang="en-US" smtClean="0"/>
              <a:t>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5255-5961-FD40-B3E8-6A0DE117AE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DA44-26E5-6D43-90D7-57141E2D543D}" type="datetimeFigureOut">
              <a:rPr lang="en-US" smtClean="0"/>
              <a:t>2/12/14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5255-5961-FD40-B3E8-6A0DE117A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DA44-26E5-6D43-90D7-57141E2D543D}" type="datetimeFigureOut">
              <a:rPr lang="en-US" smtClean="0"/>
              <a:t>2/12/14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5255-5961-FD40-B3E8-6A0DE117A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DA44-26E5-6D43-90D7-57141E2D543D}" type="datetimeFigureOut">
              <a:rPr lang="en-US" smtClean="0"/>
              <a:t>2/12/14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5255-5961-FD40-B3E8-6A0DE117A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DA44-26E5-6D43-90D7-57141E2D543D}" type="datetimeFigureOut">
              <a:rPr lang="en-US" smtClean="0"/>
              <a:t>2/12/14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5255-5961-FD40-B3E8-6A0DE117AEA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DA44-26E5-6D43-90D7-57141E2D543D}" type="datetimeFigureOut">
              <a:rPr lang="en-US" smtClean="0"/>
              <a:t>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5255-5961-FD40-B3E8-6A0DE117A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297DA44-26E5-6D43-90D7-57141E2D543D}" type="datetimeFigureOut">
              <a:rPr lang="en-US" smtClean="0"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27D5255-5961-FD40-B3E8-6A0DE117AE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gif"/><Relationship Id="rId3" Type="http://schemas.openxmlformats.org/officeDocument/2006/relationships/image" Target="../media/image17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522531" cy="170216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NEWTON’S LAWS </a:t>
            </a:r>
            <a:br>
              <a:rPr lang="en-US" b="1" dirty="0" smtClean="0"/>
            </a:br>
            <a:r>
              <a:rPr lang="en-US" b="1" dirty="0" smtClean="0"/>
              <a:t>OF MOTION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821682"/>
            <a:ext cx="3309803" cy="860027"/>
          </a:xfrm>
        </p:spPr>
        <p:txBody>
          <a:bodyPr/>
          <a:lstStyle/>
          <a:p>
            <a:pPr algn="ctr"/>
            <a:r>
              <a:rPr lang="en-US" b="1" dirty="0" smtClean="0"/>
              <a:t>Chapter 23, Section 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4367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ertia1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18" y="332154"/>
            <a:ext cx="8132064" cy="6099048"/>
          </a:xfrm>
          <a:prstGeom prst="rect">
            <a:avLst/>
          </a:prstGeom>
        </p:spPr>
      </p:pic>
      <p:pic>
        <p:nvPicPr>
          <p:cNvPr id="5" name="Picture 4" descr="Inertia2lar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82" y="335202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575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522531" cy="170216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NEWTON’S LAWS </a:t>
            </a:r>
            <a:br>
              <a:rPr lang="en-US" b="1" dirty="0" smtClean="0"/>
            </a:br>
            <a:r>
              <a:rPr lang="en-US" b="1" dirty="0" smtClean="0"/>
              <a:t>OF MOTION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821682"/>
            <a:ext cx="3309803" cy="860027"/>
          </a:xfrm>
        </p:spPr>
        <p:txBody>
          <a:bodyPr/>
          <a:lstStyle/>
          <a:p>
            <a:pPr algn="ctr"/>
            <a:r>
              <a:rPr lang="en-US" b="1" dirty="0" smtClean="0"/>
              <a:t>Chapter 23, Section 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0561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284" y="627839"/>
            <a:ext cx="7024744" cy="799650"/>
          </a:xfrm>
        </p:spPr>
        <p:txBody>
          <a:bodyPr/>
          <a:lstStyle/>
          <a:p>
            <a:r>
              <a:rPr lang="en-US" dirty="0" smtClean="0"/>
              <a:t>Newton’s Second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283" y="1721975"/>
            <a:ext cx="7958463" cy="4695910"/>
          </a:xfrm>
        </p:spPr>
        <p:txBody>
          <a:bodyPr>
            <a:normAutofit fontScale="92500" lnSpcReduction="20000"/>
          </a:bodyPr>
          <a:lstStyle/>
          <a:p>
            <a:pPr marL="582930" indent="-514350">
              <a:buFont typeface="+mj-lt"/>
              <a:buAutoNum type="alphaUcPeriod"/>
            </a:pPr>
            <a:r>
              <a:rPr lang="en-US" sz="3200" b="1" i="1" dirty="0" smtClean="0"/>
              <a:t>An Object acted on by an unbalanced force will accelerate in the direction of the force.</a:t>
            </a:r>
          </a:p>
          <a:p>
            <a:pPr marL="1154430" lvl="2" indent="-514350">
              <a:buFont typeface="+mj-lt"/>
              <a:buAutoNum type="arabicPeriod"/>
            </a:pPr>
            <a:r>
              <a:rPr lang="en-US" sz="2800" dirty="0" smtClean="0"/>
              <a:t>Acceleration equals force divided by mass, or </a:t>
            </a:r>
          </a:p>
          <a:p>
            <a:pPr marL="850392" lvl="3" indent="0">
              <a:buNone/>
            </a:pPr>
            <a:r>
              <a:rPr lang="en-US" sz="2600" dirty="0"/>
              <a:t>	</a:t>
            </a:r>
            <a:r>
              <a:rPr lang="en-US" sz="2600" dirty="0" smtClean="0"/>
              <a:t>		</a:t>
            </a:r>
            <a:r>
              <a:rPr lang="en-US" sz="3500" b="1" i="1" dirty="0" smtClean="0"/>
              <a:t>a</a:t>
            </a:r>
            <a:r>
              <a:rPr lang="en-US" sz="3500" dirty="0" smtClean="0"/>
              <a:t> =  </a:t>
            </a:r>
            <a:r>
              <a:rPr lang="en-US" sz="3500" u="sng" dirty="0" smtClean="0"/>
              <a:t>force</a:t>
            </a:r>
          </a:p>
          <a:p>
            <a:pPr marL="850392" lvl="3" indent="0" defTabSz="407988">
              <a:buNone/>
              <a:tabLst>
                <a:tab pos="2806700" algn="l"/>
              </a:tabLst>
            </a:pPr>
            <a:r>
              <a:rPr lang="en-US" sz="3500" dirty="0"/>
              <a:t>	</a:t>
            </a:r>
            <a:r>
              <a:rPr lang="en-US" sz="3500" dirty="0" smtClean="0"/>
              <a:t>			mass</a:t>
            </a:r>
          </a:p>
          <a:p>
            <a:pPr marL="1364742" lvl="3" indent="-514350" defTabSz="407988">
              <a:buFont typeface="+mj-lt"/>
              <a:buAutoNum type="arabicPeriod" startAt="2"/>
              <a:tabLst>
                <a:tab pos="2806700" algn="l"/>
              </a:tabLst>
            </a:pPr>
            <a:r>
              <a:rPr lang="en-US" sz="3500" b="1" i="1" dirty="0" smtClean="0"/>
              <a:t>Force</a:t>
            </a:r>
            <a:r>
              <a:rPr lang="en-US" sz="3500" dirty="0" smtClean="0"/>
              <a:t> is equal to the combination of all forces, or the </a:t>
            </a:r>
            <a:r>
              <a:rPr lang="en-US" sz="3500" i="1" dirty="0" smtClean="0"/>
              <a:t>total force </a:t>
            </a:r>
            <a:r>
              <a:rPr lang="en-US" sz="3500" dirty="0" smtClean="0"/>
              <a:t>that acts on an object.</a:t>
            </a:r>
          </a:p>
          <a:p>
            <a:pPr marL="6858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65185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55054" y="2975956"/>
            <a:ext cx="5658628" cy="1391994"/>
            <a:chOff x="1203231" y="4186565"/>
            <a:chExt cx="6502400" cy="1651000"/>
          </a:xfrm>
        </p:grpSpPr>
        <p:pic>
          <p:nvPicPr>
            <p:cNvPr id="2" name="Picture 1" descr="newt2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231" y="4186565"/>
              <a:ext cx="6502400" cy="16510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1905000" y="5191582"/>
              <a:ext cx="1600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l">
                <a:rot lat="0" lon="0" rev="20400000"/>
              </a:lightRig>
            </a:scene3d>
            <a:sp3d>
              <a:bevelT w="0" h="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62584" y="1149987"/>
            <a:ext cx="73319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sz="3200" dirty="0" smtClean="0"/>
              <a:t>Newton’s  second law can also be used to find force if the mass and acceleration are known.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7046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ton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79" y="557109"/>
            <a:ext cx="4567823" cy="2278817"/>
          </a:xfrm>
          <a:prstGeom prst="rect">
            <a:avLst/>
          </a:prstGeom>
        </p:spPr>
      </p:pic>
      <p:pic>
        <p:nvPicPr>
          <p:cNvPr id="5" name="Picture 4" descr="P8B1_clip_image0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940" y="2835926"/>
            <a:ext cx="5501704" cy="341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529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394" y="631089"/>
            <a:ext cx="5449858" cy="793150"/>
          </a:xfrm>
        </p:spPr>
        <p:txBody>
          <a:bodyPr>
            <a:normAutofit fontScale="90000"/>
          </a:bodyPr>
          <a:lstStyle/>
          <a:p>
            <a:r>
              <a:rPr lang="en-US" dirty="0"/>
              <a:t>Newton’s Second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394" y="1700742"/>
            <a:ext cx="8277220" cy="4696065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200" dirty="0" smtClean="0"/>
              <a:t>Near Earth’s surface, the force of gravity causes all objects to fall with the same acceleration – 9.8 m/s/s or </a:t>
            </a:r>
            <a:r>
              <a:rPr lang="en-US" sz="3200" b="1" dirty="0" smtClean="0"/>
              <a:t>9.8 m/s</a:t>
            </a:r>
            <a:r>
              <a:rPr lang="en-US" sz="3200" b="1" baseline="30000" dirty="0" smtClean="0"/>
              <a:t>2</a:t>
            </a:r>
          </a:p>
          <a:p>
            <a:pPr marL="879475" lvl="1" indent="-376238">
              <a:buFont typeface="+mj-lt"/>
              <a:buAutoNum type="alphaLcPeriod"/>
            </a:pPr>
            <a:r>
              <a:rPr lang="en-US" sz="3000" dirty="0" smtClean="0"/>
              <a:t>For any object that is falling, the </a:t>
            </a:r>
            <a:r>
              <a:rPr lang="en-US" sz="3000" b="1" i="1" dirty="0" smtClean="0"/>
              <a:t>force of gravity equals mass times acceleration </a:t>
            </a:r>
            <a:r>
              <a:rPr lang="en-US" sz="3000" dirty="0" smtClean="0"/>
              <a:t>due to gravity, or F = m x (9.8 m/</a:t>
            </a:r>
            <a:r>
              <a:rPr lang="en-US" sz="3000" dirty="0" smtClean="0"/>
              <a:t>s</a:t>
            </a:r>
            <a:r>
              <a:rPr lang="en-US" sz="3000" baseline="30000" dirty="0" smtClean="0"/>
              <a:t>2</a:t>
            </a:r>
            <a:r>
              <a:rPr lang="en-US" sz="3000" dirty="0" smtClean="0"/>
              <a:t>)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1411896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432" y="762858"/>
            <a:ext cx="5761347" cy="529611"/>
          </a:xfrm>
        </p:spPr>
        <p:txBody>
          <a:bodyPr>
            <a:normAutofit fontScale="90000"/>
          </a:bodyPr>
          <a:lstStyle/>
          <a:p>
            <a:r>
              <a:rPr lang="en-US" dirty="0"/>
              <a:t>Newton’s Second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885" y="1628868"/>
            <a:ext cx="7726121" cy="3857532"/>
          </a:xfrm>
        </p:spPr>
        <p:txBody>
          <a:bodyPr>
            <a:normAutofit/>
          </a:bodyPr>
          <a:lstStyle/>
          <a:p>
            <a:pPr marL="582930" lvl="1" indent="-514350">
              <a:buFont typeface="+mj-lt"/>
              <a:buAutoNum type="alphaLcPeriod" startAt="2"/>
            </a:pPr>
            <a:r>
              <a:rPr lang="en-US" sz="3200" dirty="0"/>
              <a:t>Because weight is the force of gravity on an </a:t>
            </a:r>
            <a:r>
              <a:rPr lang="en-US" sz="3200" dirty="0" smtClean="0"/>
              <a:t>object, an object’s weight equals mass times acceleration due to </a:t>
            </a:r>
            <a:r>
              <a:rPr lang="en-US" sz="3200" dirty="0" smtClean="0"/>
              <a:t>gravity</a:t>
            </a: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88939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432" y="762858"/>
            <a:ext cx="5761347" cy="529611"/>
          </a:xfrm>
        </p:spPr>
        <p:txBody>
          <a:bodyPr>
            <a:normAutofit fontScale="90000"/>
          </a:bodyPr>
          <a:lstStyle/>
          <a:p>
            <a:r>
              <a:rPr lang="en-US" dirty="0"/>
              <a:t>Newton’s Second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885" y="1628868"/>
            <a:ext cx="7654239" cy="3857532"/>
          </a:xfrm>
        </p:spPr>
        <p:txBody>
          <a:bodyPr>
            <a:normAutofit/>
          </a:bodyPr>
          <a:lstStyle/>
          <a:p>
            <a:pPr marL="582930" lvl="1" indent="-514350">
              <a:buFont typeface="+mj-lt"/>
              <a:buAutoNum type="arabicPeriod" startAt="2"/>
            </a:pPr>
            <a:r>
              <a:rPr lang="en-US" sz="3200" dirty="0" smtClean="0"/>
              <a:t>Weight and mass are </a:t>
            </a:r>
            <a:r>
              <a:rPr lang="en-US" sz="3200" b="1" i="1" dirty="0" smtClean="0"/>
              <a:t>NOT</a:t>
            </a:r>
            <a:r>
              <a:rPr lang="en-US" sz="3200" dirty="0" smtClean="0"/>
              <a:t> the same thing.</a:t>
            </a:r>
          </a:p>
          <a:p>
            <a:pPr marL="901700" lvl="2" indent="-279400" defTabSz="1150938">
              <a:buFont typeface="+mj-lt"/>
              <a:buAutoNum type="alphaLcPeriod"/>
            </a:pPr>
            <a:r>
              <a:rPr lang="en-US" sz="3200" dirty="0" smtClean="0"/>
              <a:t> WEIGHT changes when the acceleration due to gravity changes.</a:t>
            </a:r>
          </a:p>
          <a:p>
            <a:pPr marL="901700" lvl="2" indent="-279400" defTabSz="1150938">
              <a:buFont typeface="+mj-lt"/>
              <a:buAutoNum type="alphaLcPeriod"/>
            </a:pPr>
            <a:r>
              <a:rPr lang="en-US" sz="3200" dirty="0" smtClean="0"/>
              <a:t>MASS remains the same no matter what weight is.</a:t>
            </a: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11011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ss v weight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57" y="792303"/>
            <a:ext cx="7954951" cy="45029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75510" y="5325645"/>
            <a:ext cx="2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1/6 the Earth’s gravity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75539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276" y="571194"/>
            <a:ext cx="5330055" cy="912940"/>
          </a:xfrm>
        </p:spPr>
        <p:txBody>
          <a:bodyPr>
            <a:normAutofit fontScale="90000"/>
          </a:bodyPr>
          <a:lstStyle/>
          <a:p>
            <a:r>
              <a:rPr lang="en-US" dirty="0"/>
              <a:t>Newton’s Second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276" y="1507810"/>
            <a:ext cx="8061574" cy="4817123"/>
          </a:xfrm>
        </p:spPr>
        <p:txBody>
          <a:bodyPr>
            <a:noAutofit/>
          </a:bodyPr>
          <a:lstStyle/>
          <a:p>
            <a:pPr marL="582930" indent="-514350">
              <a:buFont typeface="+mj-lt"/>
              <a:buAutoNum type="alphaUcPeriod" startAt="3"/>
            </a:pPr>
            <a:r>
              <a:rPr lang="en-US" sz="3200" b="1" dirty="0" smtClean="0"/>
              <a:t>Friction</a:t>
            </a:r>
            <a:r>
              <a:rPr lang="en-US" sz="3200" dirty="0" smtClean="0"/>
              <a:t> – a force that resists motion and is always present between two moving surfaces.</a:t>
            </a:r>
          </a:p>
          <a:p>
            <a:pPr marL="990600" indent="-514350">
              <a:buFont typeface="+mj-lt"/>
              <a:buAutoNum type="arabicPeriod"/>
            </a:pPr>
            <a:r>
              <a:rPr lang="en-US" sz="3200" b="1" i="1" dirty="0" smtClean="0"/>
              <a:t>Static Friction </a:t>
            </a:r>
            <a:r>
              <a:rPr lang="en-US" sz="3200" dirty="0" smtClean="0"/>
              <a:t>– keeps a stationary object from moving on a surface when a force is applied.</a:t>
            </a:r>
          </a:p>
          <a:p>
            <a:pPr marL="990600" indent="-514350">
              <a:buFont typeface="+mj-lt"/>
              <a:buAutoNum type="arabicPeriod"/>
            </a:pPr>
            <a:r>
              <a:rPr lang="en-US" sz="3200" b="1" i="1" dirty="0" smtClean="0"/>
              <a:t>Sliding</a:t>
            </a:r>
            <a:r>
              <a:rPr lang="en-US" sz="3200" dirty="0" smtClean="0"/>
              <a:t> </a:t>
            </a:r>
            <a:r>
              <a:rPr lang="en-US" sz="3200" b="1" i="1" dirty="0" smtClean="0"/>
              <a:t>Friction</a:t>
            </a:r>
            <a:r>
              <a:rPr lang="en-US" sz="3200" dirty="0" smtClean="0"/>
              <a:t> – occurs when two surfaces slide past each other; slows down the moving object.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86184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00737"/>
            <a:ext cx="7024744" cy="653854"/>
          </a:xfrm>
        </p:spPr>
        <p:txBody>
          <a:bodyPr>
            <a:normAutofit fontScale="90000"/>
          </a:bodyPr>
          <a:lstStyle/>
          <a:p>
            <a:r>
              <a:rPr lang="en-US" dirty="0"/>
              <a:t>Newton’s 1</a:t>
            </a:r>
            <a:r>
              <a:rPr lang="en-US" baseline="30000" dirty="0"/>
              <a:t>st</a:t>
            </a:r>
            <a:r>
              <a:rPr lang="en-US" dirty="0"/>
              <a:t>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224" y="1390367"/>
            <a:ext cx="7976966" cy="4834827"/>
          </a:xfrm>
        </p:spPr>
        <p:txBody>
          <a:bodyPr>
            <a:noAutofit/>
          </a:bodyPr>
          <a:lstStyle/>
          <a:p>
            <a:pPr marL="582930" indent="-514350">
              <a:buFont typeface="+mj-lt"/>
              <a:buAutoNum type="alphaUcPeriod"/>
            </a:pPr>
            <a:r>
              <a:rPr lang="en-US" sz="3200" dirty="0"/>
              <a:t>Laws</a:t>
            </a:r>
            <a:r>
              <a:rPr lang="en-US" sz="2800" dirty="0"/>
              <a:t> of motion are sets of rules first stated by Isaac Newton.</a:t>
            </a:r>
          </a:p>
          <a:p>
            <a:pPr marL="1038225" indent="-376238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/>
              <a:t>force</a:t>
            </a:r>
            <a:r>
              <a:rPr lang="en-US" sz="2800" dirty="0"/>
              <a:t> is a push or a pull with a size and direction</a:t>
            </a:r>
          </a:p>
          <a:p>
            <a:pPr marL="1038225" indent="-376238">
              <a:buFont typeface="+mj-lt"/>
              <a:buAutoNum type="arabicPeriod"/>
            </a:pPr>
            <a:r>
              <a:rPr lang="en-US" sz="2800" b="1" dirty="0"/>
              <a:t>Contact force </a:t>
            </a:r>
            <a:r>
              <a:rPr lang="en-US" sz="2800" dirty="0"/>
              <a:t>involves objects touching each other.</a:t>
            </a:r>
          </a:p>
          <a:p>
            <a:pPr marL="1038225" indent="-376238">
              <a:buFont typeface="+mj-lt"/>
              <a:buAutoNum type="arabicPeriod"/>
            </a:pPr>
            <a:r>
              <a:rPr lang="en-US" sz="2800" b="1" dirty="0"/>
              <a:t>Long-range forces </a:t>
            </a:r>
            <a:r>
              <a:rPr lang="en-US" sz="2800" dirty="0"/>
              <a:t>include gravity, magnetism, and electricity.</a:t>
            </a:r>
          </a:p>
          <a:p>
            <a:pPr marL="1038225" indent="-376238">
              <a:buFont typeface="+mj-lt"/>
              <a:buAutoNum type="arabicPeriod"/>
            </a:pPr>
            <a:r>
              <a:rPr lang="en-US" sz="2800" dirty="0"/>
              <a:t>When scientists measure force, they use the </a:t>
            </a:r>
            <a:r>
              <a:rPr lang="en-US" sz="2800" b="1" i="1" dirty="0"/>
              <a:t>newton</a:t>
            </a:r>
            <a:r>
              <a:rPr lang="en-US" sz="2800" dirty="0"/>
              <a:t>, abbreviated </a:t>
            </a:r>
            <a:r>
              <a:rPr lang="en-US" sz="2800" b="1" dirty="0">
                <a:solidFill>
                  <a:srgbClr val="008000"/>
                </a:solidFill>
              </a:rPr>
              <a:t>N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24218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ypes_of_fric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94" y="646868"/>
            <a:ext cx="5704304" cy="57499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31298" y="1269778"/>
            <a:ext cx="2398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Pushing a sofa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942251" y="2794747"/>
            <a:ext cx="25877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Sled coming down a hill eventually comes to a stop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131298" y="4875063"/>
            <a:ext cx="239870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Tires of car against the road (traction)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1718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276" y="571194"/>
            <a:ext cx="5330055" cy="912940"/>
          </a:xfrm>
        </p:spPr>
        <p:txBody>
          <a:bodyPr>
            <a:normAutofit fontScale="90000"/>
          </a:bodyPr>
          <a:lstStyle/>
          <a:p>
            <a:r>
              <a:rPr lang="en-US" dirty="0"/>
              <a:t>Newton’s Second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276" y="1507810"/>
            <a:ext cx="8061574" cy="4817123"/>
          </a:xfrm>
        </p:spPr>
        <p:txBody>
          <a:bodyPr>
            <a:noAutofit/>
          </a:bodyPr>
          <a:lstStyle/>
          <a:p>
            <a:pPr marL="582930" indent="-514350">
              <a:buFont typeface="+mj-lt"/>
              <a:buAutoNum type="arabicPeriod" startAt="3"/>
            </a:pPr>
            <a:r>
              <a:rPr lang="en-US" sz="3200" b="1" i="1" dirty="0" smtClean="0"/>
              <a:t>Rolling Friction</a:t>
            </a:r>
            <a:r>
              <a:rPr lang="en-US" sz="3200" i="1" dirty="0" smtClean="0"/>
              <a:t> </a:t>
            </a:r>
            <a:r>
              <a:rPr lang="en-US" sz="3200" dirty="0" smtClean="0"/>
              <a:t>– friction between a surface and a wheel when the wheel rolls over the surface.</a:t>
            </a:r>
          </a:p>
          <a:p>
            <a:pPr marL="582930" indent="-514350">
              <a:buFont typeface="+mj-lt"/>
              <a:buAutoNum type="arabicPeriod" startAt="3"/>
            </a:pPr>
            <a:r>
              <a:rPr lang="en-US" sz="3200" b="1" i="1" dirty="0" smtClean="0"/>
              <a:t>Air resistance </a:t>
            </a:r>
            <a:r>
              <a:rPr lang="en-US" sz="3200" dirty="0" smtClean="0"/>
              <a:t>– typical action of air molecules on a forward-moving object, slowing its motion.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70313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idlit11_img_splgravsk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956" y="480954"/>
            <a:ext cx="6005149" cy="591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2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522531" cy="170216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NEWTON’S LAWS </a:t>
            </a:r>
            <a:br>
              <a:rPr lang="en-US" b="1" dirty="0" smtClean="0"/>
            </a:br>
            <a:r>
              <a:rPr lang="en-US" b="1" dirty="0" smtClean="0"/>
              <a:t>OF MOTION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821682"/>
            <a:ext cx="3309803" cy="860027"/>
          </a:xfrm>
        </p:spPr>
        <p:txBody>
          <a:bodyPr/>
          <a:lstStyle/>
          <a:p>
            <a:pPr algn="ctr"/>
            <a:r>
              <a:rPr lang="en-US" b="1" dirty="0" smtClean="0"/>
              <a:t>Chapter 23, Section 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09190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4276" y="619110"/>
            <a:ext cx="5425897" cy="817108"/>
          </a:xfrm>
        </p:spPr>
        <p:txBody>
          <a:bodyPr/>
          <a:lstStyle/>
          <a:p>
            <a:r>
              <a:rPr lang="en-US" dirty="0" smtClean="0"/>
              <a:t>Newton’s Third Law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64276" y="1796575"/>
            <a:ext cx="8181377" cy="4288777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lphaUcPeriod"/>
            </a:pPr>
            <a:r>
              <a:rPr lang="en-US" sz="3200" dirty="0" smtClean="0"/>
              <a:t>Newton’s </a:t>
            </a:r>
            <a:r>
              <a:rPr lang="en-US" sz="3200" b="1" i="1" dirty="0" smtClean="0"/>
              <a:t>third law </a:t>
            </a:r>
            <a:r>
              <a:rPr lang="en-US" sz="3200" dirty="0" smtClean="0"/>
              <a:t>– </a:t>
            </a:r>
            <a:r>
              <a:rPr lang="en-US" sz="3200" b="1" i="1" dirty="0" smtClean="0"/>
              <a:t>forces always act in equal but opposite pairs.</a:t>
            </a:r>
          </a:p>
          <a:p>
            <a:pPr marL="919163" indent="-514350">
              <a:buFont typeface="+mj-lt"/>
              <a:buAutoNum type="arabicPeriod"/>
            </a:pPr>
            <a:r>
              <a:rPr lang="en-US" sz="3200" dirty="0" smtClean="0"/>
              <a:t>When a force is exerted on an object, the object exerts the same amount of force.</a:t>
            </a:r>
          </a:p>
          <a:p>
            <a:pPr marL="919163" indent="-514350">
              <a:buFont typeface="+mj-lt"/>
              <a:buAutoNum type="arabicPeriod"/>
            </a:pPr>
            <a:r>
              <a:rPr lang="en-US" sz="3200" dirty="0" smtClean="0"/>
              <a:t>Third law of motion applies whether forces are in contact or long-range.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54132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kateboar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63" y="494523"/>
            <a:ext cx="4749800" cy="2413000"/>
          </a:xfrm>
          <a:prstGeom prst="rect">
            <a:avLst/>
          </a:prstGeom>
        </p:spPr>
      </p:pic>
      <p:pic>
        <p:nvPicPr>
          <p:cNvPr id="5" name="Picture 4" descr="newtons-third-law-examp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815" y="2907523"/>
            <a:ext cx="371475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65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4276" y="619110"/>
            <a:ext cx="5425897" cy="817108"/>
          </a:xfrm>
        </p:spPr>
        <p:txBody>
          <a:bodyPr/>
          <a:lstStyle/>
          <a:p>
            <a:r>
              <a:rPr lang="en-US" dirty="0" smtClean="0"/>
              <a:t>Newton’s Third Law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64276" y="1796575"/>
            <a:ext cx="8181377" cy="4288777"/>
          </a:xfrm>
        </p:spPr>
        <p:txBody>
          <a:bodyPr>
            <a:noAutofit/>
          </a:bodyPr>
          <a:lstStyle/>
          <a:p>
            <a:pPr marL="582930" indent="-514350">
              <a:buFont typeface="+mj-lt"/>
              <a:buAutoNum type="alphaUcPeriod" startAt="2"/>
            </a:pPr>
            <a:r>
              <a:rPr lang="en-US" sz="3200" dirty="0" smtClean="0"/>
              <a:t>Things move because </a:t>
            </a:r>
            <a:r>
              <a:rPr lang="en-US" sz="3200" b="1" dirty="0" smtClean="0"/>
              <a:t>action</a:t>
            </a:r>
            <a:r>
              <a:rPr lang="en-US" sz="3200" dirty="0" smtClean="0"/>
              <a:t> </a:t>
            </a:r>
            <a:r>
              <a:rPr lang="en-US" sz="3200" b="1" dirty="0" smtClean="0"/>
              <a:t>and</a:t>
            </a:r>
            <a:r>
              <a:rPr lang="en-US" sz="3200" dirty="0" smtClean="0"/>
              <a:t> </a:t>
            </a:r>
            <a:r>
              <a:rPr lang="en-US" sz="3200" b="1" dirty="0" smtClean="0"/>
              <a:t>reaction</a:t>
            </a:r>
            <a:r>
              <a:rPr lang="en-US" sz="3200" dirty="0" smtClean="0"/>
              <a:t> </a:t>
            </a:r>
            <a:r>
              <a:rPr lang="en-US" sz="3200" b="1" dirty="0" smtClean="0"/>
              <a:t>forces</a:t>
            </a:r>
            <a:r>
              <a:rPr lang="en-US" sz="3200" dirty="0" smtClean="0"/>
              <a:t> work on different objects.</a:t>
            </a:r>
          </a:p>
          <a:p>
            <a:pPr marL="919163" indent="-514350">
              <a:buFont typeface="+mj-lt"/>
              <a:buAutoNum type="arabicPeriod"/>
            </a:pPr>
            <a:r>
              <a:rPr lang="en-US" sz="3200" dirty="0" smtClean="0"/>
              <a:t>Friction is a factor in the third law</a:t>
            </a:r>
          </a:p>
          <a:p>
            <a:pPr marL="919163" indent="-514350">
              <a:buFont typeface="+mj-lt"/>
              <a:buAutoNum type="arabicPeriod"/>
            </a:pPr>
            <a:r>
              <a:rPr lang="en-US" sz="3200" dirty="0" smtClean="0"/>
              <a:t>Using the second law equation, the object with the larger mass has the smaller acceleration if the same force is applied.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16072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4276" y="619110"/>
            <a:ext cx="5425897" cy="817108"/>
          </a:xfrm>
        </p:spPr>
        <p:txBody>
          <a:bodyPr/>
          <a:lstStyle/>
          <a:p>
            <a:r>
              <a:rPr lang="en-US" dirty="0" smtClean="0"/>
              <a:t>Newton’s Third Law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64276" y="1796575"/>
            <a:ext cx="8181377" cy="4288777"/>
          </a:xfrm>
        </p:spPr>
        <p:txBody>
          <a:bodyPr>
            <a:noAutofit/>
          </a:bodyPr>
          <a:lstStyle/>
          <a:p>
            <a:pPr marL="1038225" indent="-514350">
              <a:buFont typeface="+mj-lt"/>
              <a:buAutoNum type="arabicPeriod" startAt="3"/>
            </a:pPr>
            <a:r>
              <a:rPr lang="en-US" sz="3200" dirty="0" smtClean="0"/>
              <a:t>All objects in the universe exert a force on all other; however, differences in mass may make these forces unnoticeable.</a:t>
            </a:r>
          </a:p>
          <a:p>
            <a:pPr marL="365760" lvl="1" indent="0">
              <a:buNone/>
            </a:pPr>
            <a:endParaRPr lang="en-US" sz="3000" dirty="0" smtClean="0"/>
          </a:p>
          <a:p>
            <a:pPr marL="582930" indent="-514350">
              <a:buFont typeface="+mj-lt"/>
              <a:buAutoNum type="alphaUcPeriod" startAt="3"/>
            </a:pPr>
            <a:r>
              <a:rPr lang="en-US" sz="3200" dirty="0" smtClean="0"/>
              <a:t>The three laws of motion describe how any object moves when forces act on it.</a:t>
            </a:r>
          </a:p>
        </p:txBody>
      </p:sp>
    </p:spTree>
    <p:extLst>
      <p:ext uri="{BB962C8B-B14F-4D97-AF65-F5344CB8AC3E}">
        <p14:creationId xmlns:p14="http://schemas.microsoft.com/office/powerpoint/2010/main" val="1049451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226717018_986f87af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152"/>
            <a:ext cx="9144000" cy="678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17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065" y="656015"/>
            <a:ext cx="7024744" cy="743297"/>
          </a:xfrm>
        </p:spPr>
        <p:txBody>
          <a:bodyPr/>
          <a:lstStyle/>
          <a:p>
            <a:r>
              <a:rPr lang="en-US" dirty="0" smtClean="0"/>
              <a:t>First Law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796" y="1592076"/>
            <a:ext cx="7941195" cy="4722561"/>
          </a:xfrm>
        </p:spPr>
        <p:txBody>
          <a:bodyPr>
            <a:normAutofit lnSpcReduction="10000"/>
          </a:bodyPr>
          <a:lstStyle/>
          <a:p>
            <a:pPr marL="582930" indent="-514350">
              <a:buFont typeface="+mj-lt"/>
              <a:buAutoNum type="alphaUcPeriod" startAt="2"/>
            </a:pPr>
            <a:r>
              <a:rPr lang="en-US" sz="3200" dirty="0" smtClean="0"/>
              <a:t>AN OBJECT WILL REMAIN AT REST OR MOVE IN A STRAIGHT LINE WITH CONSTANT SPEED UNLESS A FORCE ACTS ON IT.</a:t>
            </a:r>
          </a:p>
          <a:p>
            <a:pPr marL="1082675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8000"/>
                </a:solidFill>
              </a:rPr>
              <a:t>INERTIA</a:t>
            </a:r>
            <a:r>
              <a:rPr lang="en-US" sz="3200" dirty="0" smtClean="0">
                <a:solidFill>
                  <a:srgbClr val="008000"/>
                </a:solidFill>
              </a:rPr>
              <a:t> </a:t>
            </a:r>
            <a:r>
              <a:rPr lang="en-US" sz="3200" dirty="0" smtClean="0"/>
              <a:t>measures an object’s tendency to remain at rest or keep moving</a:t>
            </a:r>
          </a:p>
          <a:p>
            <a:pPr marL="1082675" indent="-514350">
              <a:buFont typeface="+mj-lt"/>
              <a:buAutoNum type="arabicPeriod"/>
            </a:pPr>
            <a:r>
              <a:rPr lang="en-US" sz="3200" dirty="0" smtClean="0"/>
              <a:t>Inertia is related to </a:t>
            </a:r>
            <a:r>
              <a:rPr lang="en-US" sz="3200" b="1" i="1" dirty="0" smtClean="0">
                <a:solidFill>
                  <a:srgbClr val="008000"/>
                </a:solidFill>
              </a:rPr>
              <a:t>mass</a:t>
            </a:r>
            <a:r>
              <a:rPr lang="en-US" sz="3200" dirty="0" smtClean="0"/>
              <a:t>; objects with more mass have more inertia.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72409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erti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879" y="1694226"/>
            <a:ext cx="6388100" cy="389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028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065" y="656015"/>
            <a:ext cx="7024744" cy="743297"/>
          </a:xfrm>
        </p:spPr>
        <p:txBody>
          <a:bodyPr/>
          <a:lstStyle/>
          <a:p>
            <a:r>
              <a:rPr lang="en-US" dirty="0" smtClean="0"/>
              <a:t>First Law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796" y="1592076"/>
            <a:ext cx="7941195" cy="4722561"/>
          </a:xfrm>
        </p:spPr>
        <p:txBody>
          <a:bodyPr>
            <a:normAutofit/>
          </a:bodyPr>
          <a:lstStyle/>
          <a:p>
            <a:pPr marL="582930" indent="-514350">
              <a:buFont typeface="+mj-lt"/>
              <a:buAutoNum type="alphaUcPeriod" startAt="3"/>
            </a:pPr>
            <a:r>
              <a:rPr lang="en-US" sz="3200" dirty="0" smtClean="0"/>
              <a:t>Adding forces – sometimes more than one forces acts on an object.</a:t>
            </a:r>
          </a:p>
          <a:p>
            <a:pPr marL="1038225" indent="-358775">
              <a:buFont typeface="+mj-lt"/>
              <a:buAutoNum type="arabicPeriod"/>
            </a:pPr>
            <a:r>
              <a:rPr lang="en-US" sz="3200" b="1" dirty="0" smtClean="0"/>
              <a:t>Balanced forces </a:t>
            </a:r>
            <a:r>
              <a:rPr lang="en-US" sz="3200" dirty="0" smtClean="0"/>
              <a:t>– forces that are equal but in opposite directions, canceling each other.</a:t>
            </a:r>
          </a:p>
        </p:txBody>
      </p:sp>
      <p:pic>
        <p:nvPicPr>
          <p:cNvPr id="4" name="Picture 3" descr="474px-Skaters_showing_newtons_third_law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100" y="3984869"/>
            <a:ext cx="3269781" cy="27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805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065" y="656015"/>
            <a:ext cx="7024744" cy="743297"/>
          </a:xfrm>
        </p:spPr>
        <p:txBody>
          <a:bodyPr/>
          <a:lstStyle/>
          <a:p>
            <a:r>
              <a:rPr lang="en-US" dirty="0" smtClean="0"/>
              <a:t>First Law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796" y="1592076"/>
            <a:ext cx="7941195" cy="4722561"/>
          </a:xfrm>
        </p:spPr>
        <p:txBody>
          <a:bodyPr>
            <a:normAutofit/>
          </a:bodyPr>
          <a:lstStyle/>
          <a:p>
            <a:pPr marL="1193800" indent="-514350">
              <a:buFont typeface="+mj-lt"/>
              <a:buAutoNum type="arabicPeriod" startAt="2"/>
            </a:pPr>
            <a:r>
              <a:rPr lang="en-US" sz="3200" dirty="0" smtClean="0"/>
              <a:t>If one force is greater than another, a change in motion will result from the </a:t>
            </a:r>
            <a:r>
              <a:rPr lang="en-US" sz="3200" b="1" dirty="0" smtClean="0"/>
              <a:t>unbalanced forces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4" name="Picture 3" descr="coin-tumbler-experiment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822" y="3521319"/>
            <a:ext cx="49911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88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065" y="656015"/>
            <a:ext cx="7024744" cy="743297"/>
          </a:xfrm>
        </p:spPr>
        <p:txBody>
          <a:bodyPr/>
          <a:lstStyle/>
          <a:p>
            <a:r>
              <a:rPr lang="en-US" dirty="0" smtClean="0"/>
              <a:t>First Law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796" y="1592076"/>
            <a:ext cx="8408742" cy="4953309"/>
          </a:xfrm>
        </p:spPr>
        <p:txBody>
          <a:bodyPr>
            <a:normAutofit/>
          </a:bodyPr>
          <a:lstStyle/>
          <a:p>
            <a:pPr marL="1193800" indent="-514350">
              <a:buFont typeface="+mj-lt"/>
              <a:buAutoNum type="arabicPeriod" startAt="3"/>
            </a:pPr>
            <a:r>
              <a:rPr lang="en-US" sz="3200" dirty="0" smtClean="0"/>
              <a:t>An object acted on by an unbalanced force changes </a:t>
            </a:r>
            <a:r>
              <a:rPr lang="en-US" sz="3200" b="1" dirty="0" smtClean="0"/>
              <a:t>velocity</a:t>
            </a:r>
            <a:r>
              <a:rPr lang="en-US" sz="3200" dirty="0" smtClean="0"/>
              <a:t>.</a:t>
            </a:r>
          </a:p>
          <a:p>
            <a:pPr marL="67945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Examples of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Newton’s first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law:</a:t>
            </a:r>
          </a:p>
          <a:p>
            <a:pPr marL="1136650" indent="-4572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car suddenly stops and you strain against the seatbelt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136650" indent="-4572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magician pulls a tablecloth from under a table of dishes, and the dishes remain in tact.</a:t>
            </a:r>
          </a:p>
          <a:p>
            <a:pPr marL="1193800" indent="-514350">
              <a:buFont typeface="+mj-lt"/>
              <a:buAutoNum type="arabicPeriod" startAt="3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78370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G11C11_0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82" y="718716"/>
            <a:ext cx="4850129" cy="2615462"/>
          </a:xfrm>
          <a:prstGeom prst="rect">
            <a:avLst/>
          </a:prstGeom>
        </p:spPr>
      </p:pic>
      <p:pic>
        <p:nvPicPr>
          <p:cNvPr id="9" name="Picture 8" descr="tablese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773" y="2775849"/>
            <a:ext cx="3640339" cy="360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741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443</TotalTime>
  <Words>666</Words>
  <Application>Microsoft Macintosh PowerPoint</Application>
  <PresentationFormat>On-screen Show (4:3)</PresentationFormat>
  <Paragraphs>65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Austin</vt:lpstr>
      <vt:lpstr>NEWTON’S LAWS  OF MOTION</vt:lpstr>
      <vt:lpstr>Newton’s 1st Law</vt:lpstr>
      <vt:lpstr>PowerPoint Presentation</vt:lpstr>
      <vt:lpstr>First Law of Motion</vt:lpstr>
      <vt:lpstr>PowerPoint Presentation</vt:lpstr>
      <vt:lpstr>First Law of Motion</vt:lpstr>
      <vt:lpstr>First Law of Motion</vt:lpstr>
      <vt:lpstr>First Law of Motion</vt:lpstr>
      <vt:lpstr>PowerPoint Presentation</vt:lpstr>
      <vt:lpstr>PowerPoint Presentation</vt:lpstr>
      <vt:lpstr>NEWTON’S LAWS  OF MOTION</vt:lpstr>
      <vt:lpstr>Newton’s Second Law</vt:lpstr>
      <vt:lpstr>PowerPoint Presentation</vt:lpstr>
      <vt:lpstr>PowerPoint Presentation</vt:lpstr>
      <vt:lpstr>Newton’s Second Law</vt:lpstr>
      <vt:lpstr>Newton’s Second Law</vt:lpstr>
      <vt:lpstr>Newton’s Second Law</vt:lpstr>
      <vt:lpstr>PowerPoint Presentation</vt:lpstr>
      <vt:lpstr>Newton’s Second Law</vt:lpstr>
      <vt:lpstr>PowerPoint Presentation</vt:lpstr>
      <vt:lpstr>Newton’s Second Law</vt:lpstr>
      <vt:lpstr>PowerPoint Presentation</vt:lpstr>
      <vt:lpstr>NEWTON’S LAWS  OF MOTION</vt:lpstr>
      <vt:lpstr>Newton’s Third Law</vt:lpstr>
      <vt:lpstr>PowerPoint Presentation</vt:lpstr>
      <vt:lpstr>Newton’s Third Law</vt:lpstr>
      <vt:lpstr>Newton’s Third Law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St. Aloysius</dc:creator>
  <cp:lastModifiedBy>St. Aloysius</cp:lastModifiedBy>
  <cp:revision>76</cp:revision>
  <cp:lastPrinted>2014-01-16T13:33:48Z</cp:lastPrinted>
  <dcterms:created xsi:type="dcterms:W3CDTF">2013-12-06T17:46:13Z</dcterms:created>
  <dcterms:modified xsi:type="dcterms:W3CDTF">2014-02-12T13:57:05Z</dcterms:modified>
</cp:coreProperties>
</file>